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85216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Shape 2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Shape 28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buClr>
                <a:srgbClr val="7F7F7F"/>
              </a:buClr>
              <a:buFont typeface="Arial"/>
              <a:buChar char="•"/>
              <a:defRPr/>
            </a:lvl1pPr>
            <a:lvl2pPr marL="742950" indent="-18415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/>
            </a:lvl2pPr>
            <a:lvl3pPr marL="114300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/>
            </a:lvl4pPr>
            <a:lvl5pPr marL="205740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•"/>
              <a:defRPr/>
            </a:lvl5pPr>
            <a:lvl6pPr marL="2514600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/>
            </a:lvl6pPr>
            <a:lvl7pPr marL="297180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•"/>
              <a:defRPr/>
            </a:lvl7pPr>
            <a:lvl8pPr marL="3429000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/>
            </a:lvl8pPr>
            <a:lvl9pPr marL="388620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buClr>
                <a:srgbClr val="7F7F7F"/>
              </a:buClr>
              <a:buFont typeface="Arial"/>
              <a:buChar char="•"/>
              <a:defRPr/>
            </a:lvl1pPr>
            <a:lvl2pPr marL="742950" indent="-18415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/>
            </a:lvl2pPr>
            <a:lvl3pPr marL="114300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/>
            </a:lvl4pPr>
            <a:lvl5pPr marL="205740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•"/>
              <a:defRPr/>
            </a:lvl5pPr>
            <a:lvl6pPr marL="2514600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/>
            </a:lvl6pPr>
            <a:lvl7pPr marL="297180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•"/>
              <a:defRPr/>
            </a:lvl7pPr>
            <a:lvl8pPr marL="3429000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/>
            </a:lvl8pPr>
            <a:lvl9pPr marL="388620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609600"/>
            <a:ext cx="7772400" cy="426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1371600" y="4953000"/>
            <a:ext cx="6400799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/>
            </a:lvl2pPr>
            <a:lvl3pPr marL="914400" marR="0" indent="0" algn="ctr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/>
            </a:lvl4pPr>
            <a:lvl5pPr marL="1828800" marR="0" indent="0" algn="ctr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/>
            </a:lvl6pPr>
            <a:lvl7pPr marL="2743200" marR="0" indent="0" algn="ctr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/>
            </a:lvl8pPr>
            <a:lvl9pPr marL="3657600" marR="0" indent="0" algn="ctr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4068762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4495800" y="3924300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4695825" y="3924300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4296728" y="3924300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365760" y="1600200"/>
            <a:ext cx="4041648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buClr>
                <a:srgbClr val="7F7F7F"/>
              </a:buClr>
              <a:buFont typeface="Arial"/>
              <a:buChar char="•"/>
              <a:defRPr/>
            </a:lvl1pPr>
            <a:lvl2pPr marL="742950" indent="-18415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/>
            </a:lvl2pPr>
            <a:lvl3pPr marL="114300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/>
            </a:lvl4pPr>
            <a:lvl5pPr marL="205740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•"/>
              <a:defRPr/>
            </a:lvl5pPr>
            <a:lvl6pPr marL="2514600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/>
            </a:lvl6pPr>
            <a:lvl7pPr marL="297180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•"/>
              <a:defRPr/>
            </a:lvl7pPr>
            <a:lvl8pPr marL="3429000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/>
            </a:lvl8pPr>
            <a:lvl9pPr marL="388620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0187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41774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57200" y="2212848"/>
            <a:ext cx="4041648" cy="39136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buClr>
                <a:srgbClr val="7F7F7F"/>
              </a:buClr>
              <a:buFont typeface="Arial"/>
              <a:buChar char="•"/>
              <a:defRPr/>
            </a:lvl1pPr>
            <a:lvl2pPr marL="742950" indent="-18415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/>
            </a:lvl2pPr>
            <a:lvl3pPr marL="114300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/>
            </a:lvl4pPr>
            <a:lvl5pPr marL="205740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•"/>
              <a:defRPr/>
            </a:lvl5pPr>
            <a:lvl6pPr marL="2514600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/>
            </a:lvl6pPr>
            <a:lvl7pPr marL="297180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•"/>
              <a:defRPr/>
            </a:lvl7pPr>
            <a:lvl8pPr marL="3429000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/>
            </a:lvl8pPr>
            <a:lvl9pPr marL="388620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672583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90500" algn="l" rtl="0">
              <a:spcBef>
                <a:spcPts val="480"/>
              </a:spcBef>
              <a:buClr>
                <a:srgbClr val="7F7F7F"/>
              </a:buClr>
              <a:buFont typeface="Arial"/>
              <a:buChar char="•"/>
              <a:defRPr/>
            </a:lvl1pPr>
            <a:lvl2pPr marL="742950" indent="-18415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/>
            </a:lvl2pPr>
            <a:lvl3pPr marL="114300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•"/>
              <a:defRPr/>
            </a:lvl3pPr>
            <a:lvl4pPr marL="1600200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/>
            </a:lvl4pPr>
            <a:lvl5pPr marL="205740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•"/>
              <a:defRPr/>
            </a:lvl5pPr>
            <a:lvl6pPr marL="2514600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/>
            </a:lvl6pPr>
            <a:lvl7pPr marL="297180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•"/>
              <a:defRPr/>
            </a:lvl7pPr>
            <a:lvl8pPr marL="3429000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/>
            </a:lvl8pPr>
            <a:lvl9pPr marL="388620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5907087" y="266700"/>
            <a:ext cx="3008313" cy="209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100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19137" y="273050"/>
            <a:ext cx="4995862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lnSpc>
                <a:spcPct val="125000"/>
              </a:lnSpc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679575" y="228600"/>
            <a:ext cx="5711824" cy="895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lnSpc>
                <a:spcPct val="100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2"/>
          </p:nvPr>
        </p:nvSpPr>
        <p:spPr>
          <a:xfrm>
            <a:off x="1508125" y="1143000"/>
            <a:ext cx="6054724" cy="4541043"/>
          </a:xfrm>
          <a:prstGeom prst="rect">
            <a:avLst/>
          </a:prstGeom>
          <a:noFill/>
          <a:ln w="7620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1679575" y="5810250"/>
            <a:ext cx="5711824" cy="53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Font typeface="Questrial"/>
              <a:buNone/>
              <a:defRPr/>
            </a:lvl1pPr>
            <a:lvl2pPr marL="457200" indent="0" rtl="0">
              <a:spcBef>
                <a:spcPts val="0"/>
              </a:spcBef>
              <a:buFont typeface="Questrial"/>
              <a:buNone/>
              <a:defRPr/>
            </a:lvl2pPr>
            <a:lvl3pPr marL="914400" indent="0" rtl="0">
              <a:spcBef>
                <a:spcPts val="0"/>
              </a:spcBef>
              <a:buFont typeface="Questrial"/>
              <a:buNone/>
              <a:defRPr/>
            </a:lvl3pPr>
            <a:lvl4pPr marL="1371600" indent="0" rtl="0">
              <a:spcBef>
                <a:spcPts val="0"/>
              </a:spcBef>
              <a:buFont typeface="Questrial"/>
              <a:buNone/>
              <a:defRPr/>
            </a:lvl4pPr>
            <a:lvl5pPr marL="1828800" indent="0" rtl="0">
              <a:spcBef>
                <a:spcPts val="0"/>
              </a:spcBef>
              <a:buFont typeface="Questrial"/>
              <a:buNone/>
              <a:defRPr/>
            </a:lvl5pPr>
            <a:lvl6pPr marL="2286000" indent="0" rtl="0">
              <a:spcBef>
                <a:spcPts val="0"/>
              </a:spcBef>
              <a:buFont typeface="Questrial"/>
              <a:buNone/>
              <a:defRPr/>
            </a:lvl6pPr>
            <a:lvl7pPr marL="2743200" indent="0" rtl="0">
              <a:spcBef>
                <a:spcPts val="0"/>
              </a:spcBef>
              <a:buFont typeface="Questrial"/>
              <a:buNone/>
              <a:defRPr/>
            </a:lvl7pPr>
            <a:lvl8pPr marL="3200400" indent="0" rtl="0">
              <a:spcBef>
                <a:spcPts val="0"/>
              </a:spcBef>
              <a:buFont typeface="Questrial"/>
              <a:buNone/>
              <a:defRPr/>
            </a:lvl8pPr>
            <a:lvl9pPr marL="3657600" indent="0" rtl="0">
              <a:spcBef>
                <a:spcPts val="0"/>
              </a:spcBef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4F4F4"/>
            </a:gs>
            <a:gs pos="92000">
              <a:srgbClr val="DADADA"/>
            </a:gs>
            <a:gs pos="100000">
              <a:srgbClr val="DADAD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90500" algn="l" rtl="0">
              <a:spcBef>
                <a:spcPts val="480"/>
              </a:spcBef>
              <a:buClr>
                <a:srgbClr val="7F7F7F"/>
              </a:buClr>
              <a:buFont typeface="Arial"/>
              <a:buChar char="•"/>
              <a:defRPr/>
            </a:lvl1pPr>
            <a:lvl2pPr marL="742950" marR="0" indent="-18415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/>
            </a:lvl2pPr>
            <a:lvl3pPr marL="1143000" marR="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•"/>
              <a:defRPr/>
            </a:lvl3pPr>
            <a:lvl4pPr marL="1600200" marR="0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/>
            </a:lvl4pPr>
            <a:lvl5pPr marL="2057400" marR="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•"/>
              <a:defRPr/>
            </a:lvl5pPr>
            <a:lvl6pPr marL="2514600" marR="0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/>
            </a:lvl6pPr>
            <a:lvl7pPr marL="2971800" marR="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•"/>
              <a:defRPr/>
            </a:lvl7pPr>
            <a:lvl8pPr marL="3429000" marR="0" indent="-127000" algn="l" rtl="0">
              <a:spcBef>
                <a:spcPts val="320"/>
              </a:spcBef>
              <a:buClr>
                <a:srgbClr val="7F7F7F"/>
              </a:buClr>
              <a:buFont typeface="Courier New"/>
              <a:buChar char="o"/>
              <a:defRPr/>
            </a:lvl8pPr>
            <a:lvl9pPr marL="3886200" marR="0" indent="-127000" algn="l" rtl="0">
              <a:spcBef>
                <a:spcPts val="320"/>
              </a:spcBef>
              <a:buClr>
                <a:srgbClr val="7F7F7F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8457760" y="6499383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569118" y="6499383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323528" y="620687"/>
            <a:ext cx="8712967" cy="21236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600" b="1" i="0" u="none" strike="noStrike" cap="none" baseline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UNDERSTANDING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600" b="1" i="0" u="none" strike="noStrike" cap="none" baseline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SATIRE</a:t>
            </a:r>
          </a:p>
        </p:txBody>
      </p:sp>
      <p:sp>
        <p:nvSpPr>
          <p:cNvPr id="90" name="Shape 90"/>
          <p:cNvSpPr/>
          <p:nvPr/>
        </p:nvSpPr>
        <p:spPr>
          <a:xfrm>
            <a:off x="179511" y="3573016"/>
            <a:ext cx="8712967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1" i="0" u="none" strike="noStrike" cap="none" baseline="0">
                <a:solidFill>
                  <a:srgbClr val="00000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With a little help from fairy tales and a certain loveable ogre…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43556" y="1890474"/>
            <a:ext cx="8229600" cy="25782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1958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85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Watch this movie clip and see how the female is presented in this fairy tale…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ctrTitle"/>
          </p:nvPr>
        </p:nvSpPr>
        <p:spPr>
          <a:xfrm>
            <a:off x="685800" y="609600"/>
            <a:ext cx="7772400" cy="426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8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Watch video clip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subTitle" idx="1"/>
          </p:nvPr>
        </p:nvSpPr>
        <p:spPr>
          <a:xfrm>
            <a:off x="1371600" y="4953000"/>
            <a:ext cx="6400799" cy="121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Font typeface="Arial"/>
              <a:buNone/>
            </a:pPr>
            <a:endParaRPr sz="2400" b="0" i="0" u="none" strike="noStrike" cap="none" baseline="0">
              <a:solidFill>
                <a:srgbClr val="88888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476672"/>
            <a:ext cx="7848871" cy="5886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5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buClr>
                <a:srgbClr val="7F7F7F"/>
              </a:buClr>
              <a:buFont typeface="Arial"/>
              <a:buNone/>
            </a:pPr>
            <a:endParaRPr sz="2400" b="0" i="0" u="none" strike="noStrike" cap="none" baseline="0">
              <a:solidFill>
                <a:srgbClr val="7F7F7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0" y="260647"/>
            <a:ext cx="8712967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6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Fiona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467543" y="1700808"/>
            <a:ext cx="8064896" cy="3416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is she unlike the traditional female in a fairy tale?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3600" b="1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3600" b="1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3600" b="1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5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buClr>
                <a:srgbClr val="7F7F7F"/>
              </a:buClr>
              <a:buFont typeface="Arial"/>
              <a:buNone/>
            </a:pPr>
            <a:endParaRPr sz="2400" b="0" i="0" u="none" strike="noStrike" cap="none" baseline="0">
              <a:solidFill>
                <a:srgbClr val="7F7F7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0" y="260647"/>
            <a:ext cx="8712967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6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Fiona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467543" y="1700808"/>
            <a:ext cx="8064896" cy="3970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is she unlike the traditional female in a fairy tale?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3600" b="1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(Again, I am not just going to give it to you… discuss!)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3600" b="1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5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buClr>
                <a:srgbClr val="7F7F7F"/>
              </a:buClr>
              <a:buFont typeface="Arial"/>
              <a:buNone/>
            </a:pPr>
            <a:endParaRPr sz="2400" b="0" i="0" u="none" strike="noStrike" cap="none" baseline="0">
              <a:solidFill>
                <a:srgbClr val="7F7F7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0" y="260647"/>
            <a:ext cx="8712967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96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Fiona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467543" y="1700808"/>
            <a:ext cx="8064896" cy="60401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is she unlike the traditional female in a fairy tale?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050" b="1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Stands up for herself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1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‘rescuee’ becomes the ‘rescuer’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1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at all helpless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1" i="0" u="none" strike="noStrike" cap="none" baseline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 does not need magic, she has martial arts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600" b="1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3600" b="1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6666"/>
              </a:lnSpc>
              <a:spcBef>
                <a:spcPts val="0"/>
              </a:spcBef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60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Why this reversal?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/>
        </p:nvSpPr>
        <p:spPr>
          <a:xfrm>
            <a:off x="611560" y="155679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25000"/>
              <a:buFont typeface="Arial"/>
              <a:buNone/>
            </a:pPr>
            <a:r>
              <a:rPr lang="en-US" sz="4050" b="0" i="0" u="none" strike="noStrike" cap="none" baseline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What does it say about women?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6666"/>
              </a:lnSpc>
              <a:spcBef>
                <a:spcPts val="0"/>
              </a:spcBef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60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Why this reversal?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611560" y="155679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4050" b="0" i="0" u="none" strike="noStrike" cap="none" baseline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What does it say about women?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539552" y="256490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intessential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How does it say it?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467543" y="748679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6666"/>
              </a:lnSpc>
              <a:spcBef>
                <a:spcPts val="0"/>
              </a:spcBef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60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Why this reversal?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539552" y="256490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intessential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How does it say it?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1403648" y="32129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intessential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… through </a:t>
            </a:r>
            <a:r>
              <a:rPr lang="en-US" sz="6000" b="1" i="0" u="none" strike="noStrike" cap="none" baseline="0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humour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611560" y="155679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4050" b="0" i="0" u="none" strike="noStrike" cap="none" baseline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What does it say about women?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467543" y="748679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6666"/>
              </a:lnSpc>
              <a:spcBef>
                <a:spcPts val="0"/>
              </a:spcBef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60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Why this reversal?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/>
        </p:nvSpPr>
        <p:spPr>
          <a:xfrm>
            <a:off x="539552" y="4581128"/>
            <a:ext cx="8229600" cy="1143000"/>
          </a:xfrm>
          <a:prstGeom prst="rect">
            <a:avLst/>
          </a:prstGeom>
          <a:solidFill>
            <a:srgbClr val="4A6617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Impact"/>
              <a:buNone/>
            </a:pPr>
            <a:r>
              <a:rPr lang="en-US" sz="4800" b="0" i="0" u="none" strike="noStrike" cap="none" baseline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This is called </a:t>
            </a:r>
            <a:r>
              <a:rPr lang="en-US" sz="9600" b="0" i="0" u="none" strike="noStrike" cap="none" baseline="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SATIRE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539552" y="256490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intessential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How does it say it?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1403648" y="32129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intessential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… through </a:t>
            </a:r>
            <a:r>
              <a:rPr lang="en-US" sz="6000" b="1" i="0" u="none" strike="noStrike" cap="none" baseline="0">
                <a:solidFill>
                  <a:schemeClr val="dk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humour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611560" y="155679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4050" b="0" i="0" u="none" strike="noStrike" cap="none" baseline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What does it say about women?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467543" y="748679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6666"/>
              </a:lnSpc>
              <a:spcBef>
                <a:spcPts val="0"/>
              </a:spcBef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60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Why this reversal?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-396552" y="2348880"/>
            <a:ext cx="10009112" cy="1971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F2F2F2"/>
              </a:buClr>
              <a:buSzPct val="25000"/>
              <a:buFont typeface="Arial Black"/>
              <a:buNone/>
            </a:pPr>
            <a:r>
              <a:rPr lang="en-US" sz="11500" b="0" i="0" u="none" strike="noStrike" cap="none" baseline="0">
                <a:solidFill>
                  <a:srgbClr val="F2F2F2"/>
                </a:solidFill>
                <a:latin typeface="Arial Black"/>
                <a:ea typeface="Arial Black"/>
                <a:cs typeface="Arial Black"/>
                <a:sym typeface="Arial Black"/>
              </a:rPr>
              <a:t>Fairy tales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539552" y="404663"/>
            <a:ext cx="7848871" cy="2246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Satire: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literary work that ridicules its subject through the use of techniques such as exaggeration, reversal, incongruity, and/or humour in order to make a comment or criticism about it.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539552" y="2924943"/>
            <a:ext cx="7920880" cy="3416319"/>
          </a:xfrm>
          <a:prstGeom prst="rect">
            <a:avLst/>
          </a:prstGeom>
          <a:gradFill>
            <a:gsLst>
              <a:gs pos="0">
                <a:srgbClr val="BBBBBB"/>
              </a:gs>
              <a:gs pos="35000">
                <a:srgbClr val="CFCFCF"/>
              </a:gs>
              <a:gs pos="100000">
                <a:srgbClr val="EEEEEE"/>
              </a:gs>
            </a:gsLst>
            <a:lin ang="16200000" scaled="0"/>
          </a:gra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Pairs, discuss how the video clip from Shrek is a satire of traditional fairy tales. Particularly how it relates to the presentation of ‘the damsel in distress’.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1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Do the makers of the film use any exaggeration, reversal, incongruity  (something which is out of place) or humour?</a:t>
            </a:r>
          </a:p>
          <a:p>
            <a:pPr marL="457200" marR="0" lvl="1" indent="1524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marR="0" lvl="1" indent="0" algn="l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What comment or criticism is being made?</a:t>
            </a:r>
          </a:p>
        </p:txBody>
      </p:sp>
      <p:sp>
        <p:nvSpPr>
          <p:cNvPr id="242" name="Shape 242"/>
          <p:cNvSpPr/>
          <p:nvPr/>
        </p:nvSpPr>
        <p:spPr>
          <a:xfrm>
            <a:off x="539552" y="404663"/>
            <a:ext cx="7848871" cy="2246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Satire: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literary work that ridicules its subject through the use of techniques such as exaggeration, reversal, incongruity, and/or humour in order to make a comment or criticism about it.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107504" y="116631"/>
            <a:ext cx="9036495" cy="1754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identify the satirical comment being made in this example?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107504" y="116631"/>
            <a:ext cx="9036495" cy="1754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identify the satirical comment being made in these examples?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3" y="2780927"/>
            <a:ext cx="6045199" cy="266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179511" y="1844824"/>
            <a:ext cx="8784976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you see any exaggeration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reversal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incongruity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and/or 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humour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this?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67543" y="54867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20833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But identifying the humor is not enough.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467543" y="54867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20833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But identifying the humor is not enough. 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539552" y="256490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en-US" sz="365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You then have to unpack it and work out what the author/artist is </a:t>
            </a:r>
            <a:r>
              <a:rPr lang="en-US" sz="3650" b="0" i="1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trying to say.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67543" y="54867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20833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4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But identifying the humor is not enough. 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539552" y="256490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en-US" sz="365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You then have to unpack it and work out what the author/artist is </a:t>
            </a:r>
            <a:r>
              <a:rPr lang="en-US" sz="3650" b="0" i="1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trying to say.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611560" y="472514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800000"/>
              </a:buClr>
              <a:buSzPct val="25000"/>
              <a:buFont typeface="Cambria"/>
              <a:buNone/>
            </a:pPr>
            <a:r>
              <a:rPr lang="en-US" sz="3950" b="1" i="0" u="none" strike="noStrike" cap="none" baseline="0">
                <a:solidFill>
                  <a:srgbClr val="800000"/>
                </a:solidFill>
                <a:latin typeface="Cambria"/>
                <a:ea typeface="Cambria"/>
                <a:cs typeface="Cambria"/>
                <a:sym typeface="Cambria"/>
              </a:rPr>
              <a:t>What comment or criticism are they making?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/>
        </p:nvSpPr>
        <p:spPr>
          <a:xfrm>
            <a:off x="683568" y="188640"/>
            <a:ext cx="7920880" cy="2862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see if we are any good at this…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/>
        </p:nvSpPr>
        <p:spPr>
          <a:xfrm>
            <a:off x="0" y="188640"/>
            <a:ext cx="9108504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see if we are any good at this… </a:t>
            </a:r>
          </a:p>
        </p:txBody>
      </p:sp>
      <p:sp>
        <p:nvSpPr>
          <p:cNvPr id="287" name="Shape 287"/>
          <p:cNvSpPr/>
          <p:nvPr/>
        </p:nvSpPr>
        <p:spPr>
          <a:xfrm>
            <a:off x="683568" y="4365103"/>
            <a:ext cx="7848871" cy="2308323"/>
          </a:xfrm>
          <a:prstGeom prst="rect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POLITICAL SATIRE: </a:t>
            </a:r>
            <a:r>
              <a:rPr lang="en-US" sz="24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particular use of satire (humour, parody, exaggeration etc) to make a political statement or comment.  It can be in the form of a literary work, a cartoon, a play etc.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899591" y="2132856"/>
            <a:ext cx="7416824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0" i="0" u="none" strike="noStrike" cap="none" baseline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Take some political satire, for example…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Shape 294"/>
          <p:cNvGrpSpPr/>
          <p:nvPr/>
        </p:nvGrpSpPr>
        <p:grpSpPr>
          <a:xfrm>
            <a:off x="827583" y="188640"/>
            <a:ext cx="7488831" cy="5256583"/>
            <a:chOff x="1139" y="8887"/>
            <a:chExt cx="6360" cy="4238"/>
          </a:xfrm>
        </p:grpSpPr>
        <p:pic>
          <p:nvPicPr>
            <p:cNvPr id="295" name="Shape 29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9" y="8915"/>
              <a:ext cx="6360" cy="42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Shape 296"/>
            <p:cNvSpPr/>
            <p:nvPr/>
          </p:nvSpPr>
          <p:spPr>
            <a:xfrm>
              <a:off x="1168" y="8887"/>
              <a:ext cx="6168" cy="4086"/>
            </a:xfrm>
            <a:prstGeom prst="rect">
              <a:avLst/>
            </a:prstGeom>
            <a:noFill/>
            <a:ln w="19050" cap="flat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1979711" y="2924943"/>
            <a:ext cx="5328591" cy="1152128"/>
          </a:xfrm>
          <a:prstGeom prst="wedgeRoundRectCallout">
            <a:avLst>
              <a:gd name="adj1" fmla="val -50279"/>
              <a:gd name="adj2" fmla="val 85039"/>
              <a:gd name="adj3" fmla="val 16667"/>
            </a:avLst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395536" y="404663"/>
            <a:ext cx="8507288" cy="778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aramond"/>
              <a:buNone/>
            </a:pPr>
            <a:r>
              <a:rPr lang="en-US" sz="4600" b="0" i="0" u="none" strike="noStrike" cap="none" baseline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Common Elements of Fairy Tales?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979711" y="2996951"/>
            <a:ext cx="5328591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(I am not going to just tell you! Suggestions please….)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/>
        </p:nvSpPr>
        <p:spPr>
          <a:xfrm>
            <a:off x="683568" y="5373216"/>
            <a:ext cx="792088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How is this funny?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What is the artist ‘saying’?</a:t>
            </a:r>
          </a:p>
        </p:txBody>
      </p:sp>
      <p:grpSp>
        <p:nvGrpSpPr>
          <p:cNvPr id="303" name="Shape 303"/>
          <p:cNvGrpSpPr/>
          <p:nvPr/>
        </p:nvGrpSpPr>
        <p:grpSpPr>
          <a:xfrm>
            <a:off x="827583" y="188640"/>
            <a:ext cx="7488831" cy="5256583"/>
            <a:chOff x="1139" y="8887"/>
            <a:chExt cx="6360" cy="4238"/>
          </a:xfrm>
        </p:grpSpPr>
        <p:pic>
          <p:nvPicPr>
            <p:cNvPr id="304" name="Shape 30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39" y="8915"/>
              <a:ext cx="6360" cy="42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Shape 305"/>
            <p:cNvSpPr/>
            <p:nvPr/>
          </p:nvSpPr>
          <p:spPr>
            <a:xfrm>
              <a:off x="1168" y="8887"/>
              <a:ext cx="6168" cy="4086"/>
            </a:xfrm>
            <a:prstGeom prst="rect">
              <a:avLst/>
            </a:prstGeom>
            <a:noFill/>
            <a:ln w="19050" cap="flat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5537" y="0"/>
            <a:ext cx="522846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 txBox="1"/>
          <p:nvPr/>
        </p:nvSpPr>
        <p:spPr>
          <a:xfrm>
            <a:off x="107504" y="188640"/>
            <a:ext cx="4104456" cy="18158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 cartoon about Europe’s colonization of Africa.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107504" y="2132856"/>
            <a:ext cx="3168351" cy="18158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Does it use humor? Exaggeration? Reversal? Incongruity?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107504" y="3933055"/>
            <a:ext cx="3168351" cy="18158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Why? What’s the serious message of this satirical cartoon?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/>
        </p:nvSpPr>
        <p:spPr>
          <a:xfrm>
            <a:off x="179511" y="116631"/>
            <a:ext cx="828091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else do we see satire?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/>
        </p:nvSpPr>
        <p:spPr>
          <a:xfrm>
            <a:off x="179511" y="116631"/>
            <a:ext cx="828091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else do we see satire?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251519" y="620687"/>
            <a:ext cx="8568951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Literature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/>
        </p:nvSpPr>
        <p:spPr>
          <a:xfrm>
            <a:off x="179511" y="116631"/>
            <a:ext cx="828091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else do we see satire?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251519" y="620687"/>
            <a:ext cx="8568951" cy="892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Literature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800000"/>
                </a:solidFill>
                <a:latin typeface="Cambria"/>
                <a:ea typeface="Cambria"/>
                <a:cs typeface="Cambria"/>
                <a:sym typeface="Cambria"/>
              </a:rPr>
              <a:t>Mark Twain often used satire in his writing.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/>
        </p:nvSpPr>
        <p:spPr>
          <a:xfrm>
            <a:off x="179511" y="116631"/>
            <a:ext cx="828091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else do we see satire?</a:t>
            </a:r>
          </a:p>
        </p:txBody>
      </p:sp>
      <p:sp>
        <p:nvSpPr>
          <p:cNvPr id="338" name="Shape 338"/>
          <p:cNvSpPr txBox="1"/>
          <p:nvPr/>
        </p:nvSpPr>
        <p:spPr>
          <a:xfrm>
            <a:off x="251519" y="620687"/>
            <a:ext cx="8568951" cy="1631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Literature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800000"/>
                </a:solidFill>
                <a:latin typeface="Cambria"/>
                <a:ea typeface="Cambria"/>
                <a:cs typeface="Cambria"/>
                <a:sym typeface="Cambria"/>
              </a:rPr>
              <a:t>Mark Twain often used satire in his writing.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Jonathan Swift (who wrote 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Gulliver’s Travels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) used satire in his literature. He even said, “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Satire is a sort of glass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wherein beholders do generally discover everybody's face but their own.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”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/>
        </p:nvSpPr>
        <p:spPr>
          <a:xfrm>
            <a:off x="179511" y="116631"/>
            <a:ext cx="828091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else do we see satire?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251519" y="620687"/>
            <a:ext cx="8568951" cy="1877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Literature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800000"/>
                </a:solidFill>
                <a:latin typeface="Cambria"/>
                <a:ea typeface="Cambria"/>
                <a:cs typeface="Cambria"/>
                <a:sym typeface="Cambria"/>
              </a:rPr>
              <a:t>Mark Twain often used satire in his writing.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Jonathan Swift (who wrote 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Gulliver’s Travels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) used satire in his literature. He even said, “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Satire is a sort of glass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wherein beholders do generally discover everybody's face but their own.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” 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76420D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George Orwell used satire most famously in his novels </a:t>
            </a:r>
            <a:r>
              <a:rPr lang="en-US" sz="1600" b="0" i="1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Animal Farm, </a:t>
            </a:r>
            <a:r>
              <a:rPr lang="en-US" sz="1600" b="0" i="0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-US" sz="1600" b="0" i="1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1984</a:t>
            </a:r>
            <a:r>
              <a:rPr lang="en-US" sz="1600" b="0" i="1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/>
        </p:nvSpPr>
        <p:spPr>
          <a:xfrm>
            <a:off x="179511" y="116631"/>
            <a:ext cx="828091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else do we see satire?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251519" y="620687"/>
            <a:ext cx="8568951" cy="1877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Literature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800000"/>
                </a:solidFill>
                <a:latin typeface="Cambria"/>
                <a:ea typeface="Cambria"/>
                <a:cs typeface="Cambria"/>
                <a:sym typeface="Cambria"/>
              </a:rPr>
              <a:t>Mark Twain often used satire in his writing.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Jonathan Swift (who wrote 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Gulliver’s Travels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) used satire in his literature. He even said, “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Satire is a sort of glass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wherein beholders do generally discover everybody's face but their own.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” 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76420D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George Orwell used satire most famously in his novels </a:t>
            </a:r>
            <a:r>
              <a:rPr lang="en-US" sz="1600" b="0" i="1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Animal Farm, </a:t>
            </a:r>
            <a:r>
              <a:rPr lang="en-US" sz="1600" b="0" i="0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-US" sz="1600" b="0" i="1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1984</a:t>
            </a:r>
            <a:r>
              <a:rPr lang="en-US" sz="1600" b="0" i="1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251519" y="2492896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Television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/>
        </p:nvSpPr>
        <p:spPr>
          <a:xfrm>
            <a:off x="179511" y="116631"/>
            <a:ext cx="828091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else do we see satire?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251519" y="620687"/>
            <a:ext cx="8568951" cy="1877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Literature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800000"/>
                </a:solidFill>
                <a:latin typeface="Cambria"/>
                <a:ea typeface="Cambria"/>
                <a:cs typeface="Cambria"/>
                <a:sym typeface="Cambria"/>
              </a:rPr>
              <a:t>Mark Twain often used satire in his writing.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Jonathan Swift (who wrote 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Gulliver’s Travels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) used satire in his literature. He even said, “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Satire is a sort of glass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wherein beholders do generally discover everybody's face but their own.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” 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76420D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George Orwell used satire most famously in his novels </a:t>
            </a:r>
            <a:r>
              <a:rPr lang="en-US" sz="1600" b="0" i="1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Animal Farm, </a:t>
            </a:r>
            <a:r>
              <a:rPr lang="en-US" sz="1600" b="0" i="0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-US" sz="1600" b="0" i="1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1984</a:t>
            </a:r>
            <a:r>
              <a:rPr lang="en-US" sz="1600" b="0" i="1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251519" y="2492896"/>
            <a:ext cx="8568951" cy="892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Television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984807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984807"/>
                </a:solidFill>
                <a:latin typeface="Cambria"/>
                <a:ea typeface="Cambria"/>
                <a:cs typeface="Cambria"/>
                <a:sym typeface="Cambria"/>
              </a:rPr>
              <a:t>Sketch shows such as </a:t>
            </a:r>
            <a:r>
              <a:rPr lang="en-US" sz="1600" b="0" i="1" u="none" strike="noStrike" cap="none" baseline="0">
                <a:solidFill>
                  <a:srgbClr val="984807"/>
                </a:solidFill>
                <a:latin typeface="Cambria"/>
                <a:ea typeface="Cambria"/>
                <a:cs typeface="Cambria"/>
                <a:sym typeface="Cambria"/>
              </a:rPr>
              <a:t>Saturday Night Live.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/>
        </p:nvSpPr>
        <p:spPr>
          <a:xfrm>
            <a:off x="179511" y="116631"/>
            <a:ext cx="828091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else do we see satire?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251519" y="620687"/>
            <a:ext cx="8568951" cy="1877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Literature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800000"/>
                </a:solidFill>
                <a:latin typeface="Cambria"/>
                <a:ea typeface="Cambria"/>
                <a:cs typeface="Cambria"/>
                <a:sym typeface="Cambria"/>
              </a:rPr>
              <a:t>Mark Twain often used satire in his writing.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Jonathan Swift (who wrote 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Gulliver’s Travels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) used satire in his literature. He even said, “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Satire is a sort of glass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wherein beholders do generally discover everybody's face but their own.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” 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76420D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George Orwell used satire most famously in his novels </a:t>
            </a:r>
            <a:r>
              <a:rPr lang="en-US" sz="1600" b="0" i="1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Animal Farm, </a:t>
            </a:r>
            <a:r>
              <a:rPr lang="en-US" sz="1600" b="0" i="0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-US" sz="1600" b="0" i="1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1984</a:t>
            </a:r>
            <a:r>
              <a:rPr lang="en-US" sz="1600" b="0" i="1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251519" y="2492896"/>
            <a:ext cx="8568951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Television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984807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984807"/>
                </a:solidFill>
                <a:latin typeface="Cambria"/>
                <a:ea typeface="Cambria"/>
                <a:cs typeface="Cambria"/>
                <a:sym typeface="Cambria"/>
              </a:rPr>
              <a:t>Sketch shows such as </a:t>
            </a:r>
            <a:r>
              <a:rPr lang="en-US" sz="1600" b="0" i="1" u="none" strike="noStrike" cap="none" baseline="0">
                <a:solidFill>
                  <a:srgbClr val="984807"/>
                </a:solidFill>
                <a:latin typeface="Cambria"/>
                <a:ea typeface="Cambria"/>
                <a:cs typeface="Cambria"/>
                <a:sym typeface="Cambria"/>
              </a:rPr>
              <a:t>Saturday Night Live.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423323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TV series such as </a:t>
            </a:r>
            <a:r>
              <a:rPr lang="en-US" sz="1600" b="0" i="1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Last Man Standing, The Simpsons </a:t>
            </a:r>
            <a:r>
              <a:rPr lang="en-US" sz="1600" b="0" i="0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and</a:t>
            </a:r>
            <a:r>
              <a:rPr lang="en-US" sz="1600" b="0" i="1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 Family guy </a:t>
            </a:r>
            <a:r>
              <a:rPr lang="en-US" sz="1600" b="0" i="0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often poke fun at politics and politicians in a satirical way.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395536" y="404663"/>
            <a:ext cx="8507288" cy="778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46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Common Elements of Fairy Tales?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467543" y="1196751"/>
            <a:ext cx="8208912" cy="48320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1.  A fairy tale begins with "Once upon a time...”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  Fairy tales happen ‘long ago’.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3.  Fairy Tales have fantasy and make-believe in them.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4.  Fairy Tales have clearly defined Good characters vs. Evil characters.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5.  Royalty is usually present in a fairy tale: a beautiful princess or handsome prince.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6.  There may be magic with giants, elves, talking animals, witches or fairies.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7.  Fairy tales have a problem that needs to be solved.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8.  It often takes three tries to solve the problem.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9.  Fairy tales have happy endings – “they all lived happily ever after.”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10. Fairy tales usually teach a lesson or have a theme.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/>
        </p:nvSpPr>
        <p:spPr>
          <a:xfrm>
            <a:off x="179511" y="116631"/>
            <a:ext cx="828091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else do we see satire?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x="251519" y="620687"/>
            <a:ext cx="8568951" cy="1877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Literature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800000"/>
                </a:solidFill>
                <a:latin typeface="Cambria"/>
                <a:ea typeface="Cambria"/>
                <a:cs typeface="Cambria"/>
                <a:sym typeface="Cambria"/>
              </a:rPr>
              <a:t>Mark Twain often used satire in his writing.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Jonathan Swift (who wrote 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Gulliver’s Travels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) used satire in his literature. He even said, “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Satire is a sort of glass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wherein beholders do generally discover everybody's face but their own.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” 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76420D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George Orwell used satire most famously in his novels </a:t>
            </a:r>
            <a:r>
              <a:rPr lang="en-US" sz="1600" b="0" i="1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Animal Farm, </a:t>
            </a:r>
            <a:r>
              <a:rPr lang="en-US" sz="1600" b="0" i="0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-US" sz="1600" b="0" i="1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1984</a:t>
            </a:r>
            <a:r>
              <a:rPr lang="en-US" sz="1600" b="0" i="1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x="251519" y="2492896"/>
            <a:ext cx="8568951" cy="1631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Television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984807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984807"/>
                </a:solidFill>
                <a:latin typeface="Cambria"/>
                <a:ea typeface="Cambria"/>
                <a:cs typeface="Cambria"/>
                <a:sym typeface="Cambria"/>
              </a:rPr>
              <a:t>Sketch shows such as </a:t>
            </a:r>
            <a:r>
              <a:rPr lang="en-US" sz="1600" b="0" i="1" u="none" strike="noStrike" cap="none" baseline="0">
                <a:solidFill>
                  <a:srgbClr val="984807"/>
                </a:solidFill>
                <a:latin typeface="Cambria"/>
                <a:ea typeface="Cambria"/>
                <a:cs typeface="Cambria"/>
                <a:sym typeface="Cambria"/>
              </a:rPr>
              <a:t>Saturday Night Live.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423323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TV series such as </a:t>
            </a:r>
            <a:r>
              <a:rPr lang="en-US" sz="1600" b="0" i="1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Last Man Standing, The Simpsons </a:t>
            </a:r>
            <a:r>
              <a:rPr lang="en-US" sz="1600" b="0" i="0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and</a:t>
            </a:r>
            <a:r>
              <a:rPr lang="en-US" sz="1600" b="0" i="1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 Family guy </a:t>
            </a:r>
            <a:r>
              <a:rPr lang="en-US" sz="1600" b="0" i="0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often poke fun at politics and politicians in a satirical way.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31440F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31440F"/>
                </a:solidFill>
                <a:latin typeface="Cambria"/>
                <a:ea typeface="Cambria"/>
                <a:cs typeface="Cambria"/>
                <a:sym typeface="Cambria"/>
              </a:rPr>
              <a:t>Comedians certainly rely on satire in their work.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/>
        </p:nvSpPr>
        <p:spPr>
          <a:xfrm>
            <a:off x="179511" y="116631"/>
            <a:ext cx="828091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else do we see satire?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251519" y="620687"/>
            <a:ext cx="8568951" cy="1877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Literature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800000"/>
                </a:solidFill>
                <a:latin typeface="Cambria"/>
                <a:ea typeface="Cambria"/>
                <a:cs typeface="Cambria"/>
                <a:sym typeface="Cambria"/>
              </a:rPr>
              <a:t>Mark Twain often used satire in his writing.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Jonathan Swift (who wrote 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Gulliver’s Travels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) used satire in his literature. He even said, “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Satire is a sort of glass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wherein beholders do generally discover everybody's face but their own.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” 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76420D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George Orwell used satire most famously in his novels </a:t>
            </a:r>
            <a:r>
              <a:rPr lang="en-US" sz="1600" b="0" i="1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Animal Farm, </a:t>
            </a:r>
            <a:r>
              <a:rPr lang="en-US" sz="1600" b="0" i="0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-US" sz="1600" b="0" i="1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1984</a:t>
            </a:r>
            <a:r>
              <a:rPr lang="en-US" sz="1600" b="0" i="1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251519" y="2492896"/>
            <a:ext cx="8568951" cy="1631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Television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984807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984807"/>
                </a:solidFill>
                <a:latin typeface="Cambria"/>
                <a:ea typeface="Cambria"/>
                <a:cs typeface="Cambria"/>
                <a:sym typeface="Cambria"/>
              </a:rPr>
              <a:t>Sketch shows such as </a:t>
            </a:r>
            <a:r>
              <a:rPr lang="en-US" sz="1600" b="0" i="1" u="none" strike="noStrike" cap="none" baseline="0">
                <a:solidFill>
                  <a:srgbClr val="984807"/>
                </a:solidFill>
                <a:latin typeface="Cambria"/>
                <a:ea typeface="Cambria"/>
                <a:cs typeface="Cambria"/>
                <a:sym typeface="Cambria"/>
              </a:rPr>
              <a:t>Saturday Night Live.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423323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TV series such as </a:t>
            </a:r>
            <a:r>
              <a:rPr lang="en-US" sz="1600" b="0" i="1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Last Man Standing, The Simpsons </a:t>
            </a:r>
            <a:r>
              <a:rPr lang="en-US" sz="1600" b="0" i="0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and</a:t>
            </a:r>
            <a:r>
              <a:rPr lang="en-US" sz="1600" b="0" i="1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 Family guy </a:t>
            </a:r>
            <a:r>
              <a:rPr lang="en-US" sz="1600" b="0" i="0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often poke fun at politics and politicians in a satirical way.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31440F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31440F"/>
                </a:solidFill>
                <a:latin typeface="Cambria"/>
                <a:ea typeface="Cambria"/>
                <a:cs typeface="Cambria"/>
                <a:sym typeface="Cambria"/>
              </a:rPr>
              <a:t>Comedians certainly rely on satire in their work.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251519" y="4221087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Print media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/>
        </p:nvSpPr>
        <p:spPr>
          <a:xfrm>
            <a:off x="179511" y="116631"/>
            <a:ext cx="828091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else do we see satire?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251519" y="620687"/>
            <a:ext cx="8568951" cy="1877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Literature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800000"/>
                </a:solidFill>
                <a:latin typeface="Cambria"/>
                <a:ea typeface="Cambria"/>
                <a:cs typeface="Cambria"/>
                <a:sym typeface="Cambria"/>
              </a:rPr>
              <a:t>Mark Twain often used satire in his writing.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Jonathan Swift (who wrote 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Gulliver’s Travels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) used satire in his literature. He even said, “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Satire is a sort of glass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wherein beholders do generally discover everybody's face but their own.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” 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76420D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George Orwell used satire most famously in his novels </a:t>
            </a:r>
            <a:r>
              <a:rPr lang="en-US" sz="1600" b="0" i="1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Animal Farm, </a:t>
            </a:r>
            <a:r>
              <a:rPr lang="en-US" sz="1600" b="0" i="0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-US" sz="1600" b="0" i="1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1984</a:t>
            </a:r>
            <a:r>
              <a:rPr lang="en-US" sz="1600" b="0" i="1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251519" y="2492896"/>
            <a:ext cx="8568951" cy="1631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Television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984807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984807"/>
                </a:solidFill>
                <a:latin typeface="Cambria"/>
                <a:ea typeface="Cambria"/>
                <a:cs typeface="Cambria"/>
                <a:sym typeface="Cambria"/>
              </a:rPr>
              <a:t>Sketch shows such as </a:t>
            </a:r>
            <a:r>
              <a:rPr lang="en-US" sz="1600" b="0" i="1" u="none" strike="noStrike" cap="none" baseline="0">
                <a:solidFill>
                  <a:srgbClr val="984807"/>
                </a:solidFill>
                <a:latin typeface="Cambria"/>
                <a:ea typeface="Cambria"/>
                <a:cs typeface="Cambria"/>
                <a:sym typeface="Cambria"/>
              </a:rPr>
              <a:t>Saturday Night Live.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423323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TV series such as </a:t>
            </a:r>
            <a:r>
              <a:rPr lang="en-US" sz="1600" b="0" i="1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Last Man Standing, The Simpsons </a:t>
            </a:r>
            <a:r>
              <a:rPr lang="en-US" sz="1600" b="0" i="0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and</a:t>
            </a:r>
            <a:r>
              <a:rPr lang="en-US" sz="1600" b="0" i="1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 Family guy </a:t>
            </a:r>
            <a:r>
              <a:rPr lang="en-US" sz="1600" b="0" i="0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often poke fun at politics and politicians in a satirical way.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31440F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31440F"/>
                </a:solidFill>
                <a:latin typeface="Cambria"/>
                <a:ea typeface="Cambria"/>
                <a:cs typeface="Cambria"/>
                <a:sym typeface="Cambria"/>
              </a:rPr>
              <a:t>Comedians certainly rely on satire in their work.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251519" y="4221087"/>
            <a:ext cx="8568951" cy="11387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Print media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984807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984807"/>
                </a:solidFill>
                <a:latin typeface="Cambria"/>
                <a:ea typeface="Cambria"/>
                <a:cs typeface="Cambria"/>
                <a:sym typeface="Cambria"/>
              </a:rPr>
              <a:t>Ever looked at the editorial cartoons in newspapers? They are one of the oldest ways of using satire to make a political statement.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/>
        </p:nvSpPr>
        <p:spPr>
          <a:xfrm>
            <a:off x="179511" y="116631"/>
            <a:ext cx="828091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else do we see satire?</a:t>
            </a:r>
          </a:p>
        </p:txBody>
      </p:sp>
      <p:sp>
        <p:nvSpPr>
          <p:cNvPr id="394" name="Shape 394"/>
          <p:cNvSpPr txBox="1"/>
          <p:nvPr/>
        </p:nvSpPr>
        <p:spPr>
          <a:xfrm>
            <a:off x="251519" y="620687"/>
            <a:ext cx="8568951" cy="1877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Literature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800000"/>
                </a:solidFill>
                <a:latin typeface="Cambria"/>
                <a:ea typeface="Cambria"/>
                <a:cs typeface="Cambria"/>
                <a:sym typeface="Cambria"/>
              </a:rPr>
              <a:t>Mark Twain often used satire in his writing.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Jonathan Swift (who wrote 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Gulliver’s Travels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) used satire in his literature. He even said, “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Satire is a sort of glass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wherein beholders do generally discover everybody's face but their own.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” 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76420D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George Orwell used satire most famously in his novels </a:t>
            </a:r>
            <a:r>
              <a:rPr lang="en-US" sz="1600" b="0" i="1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Animal Farm, </a:t>
            </a:r>
            <a:r>
              <a:rPr lang="en-US" sz="1600" b="0" i="0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-US" sz="1600" b="0" i="1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1984</a:t>
            </a:r>
            <a:r>
              <a:rPr lang="en-US" sz="1600" b="0" i="1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395" name="Shape 395"/>
          <p:cNvSpPr txBox="1"/>
          <p:nvPr/>
        </p:nvSpPr>
        <p:spPr>
          <a:xfrm>
            <a:off x="251519" y="2492896"/>
            <a:ext cx="8568951" cy="1631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Television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984807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984807"/>
                </a:solidFill>
                <a:latin typeface="Cambria"/>
                <a:ea typeface="Cambria"/>
                <a:cs typeface="Cambria"/>
                <a:sym typeface="Cambria"/>
              </a:rPr>
              <a:t>Sketch shows such as </a:t>
            </a:r>
            <a:r>
              <a:rPr lang="en-US" sz="1600" b="0" i="1" u="none" strike="noStrike" cap="none" baseline="0">
                <a:solidFill>
                  <a:srgbClr val="984807"/>
                </a:solidFill>
                <a:latin typeface="Cambria"/>
                <a:ea typeface="Cambria"/>
                <a:cs typeface="Cambria"/>
                <a:sym typeface="Cambria"/>
              </a:rPr>
              <a:t>Saturday Night Live.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423323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TV series such as </a:t>
            </a:r>
            <a:r>
              <a:rPr lang="en-US" sz="1600" b="0" i="1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Last Man Standing, The Simpsons </a:t>
            </a:r>
            <a:r>
              <a:rPr lang="en-US" sz="1600" b="0" i="0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and</a:t>
            </a:r>
            <a:r>
              <a:rPr lang="en-US" sz="1600" b="0" i="1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 Family guy </a:t>
            </a:r>
            <a:r>
              <a:rPr lang="en-US" sz="1600" b="0" i="0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often poke fun at politics and politicians in a satirical way.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31440F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31440F"/>
                </a:solidFill>
                <a:latin typeface="Cambria"/>
                <a:ea typeface="Cambria"/>
                <a:cs typeface="Cambria"/>
                <a:sym typeface="Cambria"/>
              </a:rPr>
              <a:t>Comedians certainly rely on satire in their work.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251519" y="4221087"/>
            <a:ext cx="8568951" cy="11387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Print media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984807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984807"/>
                </a:solidFill>
                <a:latin typeface="Cambria"/>
                <a:ea typeface="Cambria"/>
                <a:cs typeface="Cambria"/>
                <a:sym typeface="Cambria"/>
              </a:rPr>
              <a:t>Ever looked at the editorial cartoons in newspapers? They are one of the oldest ways of using satire to make a political statement.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251519" y="5445223"/>
            <a:ext cx="856895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Internet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/>
        </p:nvSpPr>
        <p:spPr>
          <a:xfrm>
            <a:off x="179511" y="116631"/>
            <a:ext cx="828091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else do we see satire?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251519" y="620687"/>
            <a:ext cx="8568951" cy="1877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Literature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800000"/>
                </a:solidFill>
                <a:latin typeface="Cambria"/>
                <a:ea typeface="Cambria"/>
                <a:cs typeface="Cambria"/>
                <a:sym typeface="Cambria"/>
              </a:rPr>
              <a:t>Mark Twain often used satire in his writing.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00009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Jonathan Swift (who wrote 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Gulliver’s Travels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) used satire in his literature. He even said, “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Satire is a sort of glass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1600" b="0" i="1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wherein beholders do generally discover everybody's face but their own.</a:t>
            </a:r>
            <a:r>
              <a:rPr lang="en-US" sz="1600" b="0" i="0" u="none" strike="noStrike" cap="none" baseline="0">
                <a:solidFill>
                  <a:srgbClr val="000090"/>
                </a:solidFill>
                <a:latin typeface="Cambria"/>
                <a:ea typeface="Cambria"/>
                <a:cs typeface="Cambria"/>
                <a:sym typeface="Cambria"/>
              </a:rPr>
              <a:t>” 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76420D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George Orwell used satire most famously in his novels </a:t>
            </a:r>
            <a:r>
              <a:rPr lang="en-US" sz="1600" b="0" i="1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Animal Farm, </a:t>
            </a:r>
            <a:r>
              <a:rPr lang="en-US" sz="1600" b="0" i="0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-US" sz="1600" b="0" i="1" u="none" strike="noStrike" cap="none" baseline="0">
                <a:solidFill>
                  <a:srgbClr val="76420D"/>
                </a:solidFill>
                <a:latin typeface="Cambria"/>
                <a:ea typeface="Cambria"/>
                <a:cs typeface="Cambria"/>
                <a:sym typeface="Cambria"/>
              </a:rPr>
              <a:t>1984</a:t>
            </a:r>
            <a:r>
              <a:rPr lang="en-US" sz="1600" b="0" i="1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</a:p>
        </p:txBody>
      </p:sp>
      <p:sp>
        <p:nvSpPr>
          <p:cNvPr id="404" name="Shape 404"/>
          <p:cNvSpPr txBox="1"/>
          <p:nvPr/>
        </p:nvSpPr>
        <p:spPr>
          <a:xfrm>
            <a:off x="251519" y="2492896"/>
            <a:ext cx="8568951" cy="16312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Television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984807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984807"/>
                </a:solidFill>
                <a:latin typeface="Cambria"/>
                <a:ea typeface="Cambria"/>
                <a:cs typeface="Cambria"/>
                <a:sym typeface="Cambria"/>
              </a:rPr>
              <a:t>Sketch shows such as </a:t>
            </a:r>
            <a:r>
              <a:rPr lang="en-US" sz="1600" b="0" i="1" u="none" strike="noStrike" cap="none" baseline="0">
                <a:solidFill>
                  <a:srgbClr val="984807"/>
                </a:solidFill>
                <a:latin typeface="Cambria"/>
                <a:ea typeface="Cambria"/>
                <a:cs typeface="Cambria"/>
                <a:sym typeface="Cambria"/>
              </a:rPr>
              <a:t>Saturday Night Live.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423323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TV series such as </a:t>
            </a:r>
            <a:r>
              <a:rPr lang="en-US" sz="1600" b="0" i="1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Last Man Standing, The Simpsons </a:t>
            </a:r>
            <a:r>
              <a:rPr lang="en-US" sz="1600" b="0" i="0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and</a:t>
            </a:r>
            <a:r>
              <a:rPr lang="en-US" sz="1600" b="0" i="1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 Family guy </a:t>
            </a:r>
            <a:r>
              <a:rPr lang="en-US" sz="1600" b="0" i="0" u="none" strike="noStrike" cap="none" baseline="0">
                <a:solidFill>
                  <a:srgbClr val="423323"/>
                </a:solidFill>
                <a:latin typeface="Cambria"/>
                <a:ea typeface="Cambria"/>
                <a:cs typeface="Cambria"/>
                <a:sym typeface="Cambria"/>
              </a:rPr>
              <a:t>often poke fun at politics and politicians in a satirical way.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31440F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31440F"/>
                </a:solidFill>
                <a:latin typeface="Cambria"/>
                <a:ea typeface="Cambria"/>
                <a:cs typeface="Cambria"/>
                <a:sym typeface="Cambria"/>
              </a:rPr>
              <a:t>Comedians certainly rely on satire in their work.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251519" y="4221087"/>
            <a:ext cx="8568951" cy="11387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Print media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800000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800000"/>
                </a:solidFill>
                <a:latin typeface="Cambria"/>
                <a:ea typeface="Cambria"/>
                <a:cs typeface="Cambria"/>
                <a:sym typeface="Cambria"/>
              </a:rPr>
              <a:t>Ever looked at the editorial cartoons in newspapers? They are one of the oldest ways of using satire to make a political statement.</a:t>
            </a:r>
          </a:p>
        </p:txBody>
      </p:sp>
      <p:sp>
        <p:nvSpPr>
          <p:cNvPr id="406" name="Shape 406"/>
          <p:cNvSpPr txBox="1"/>
          <p:nvPr/>
        </p:nvSpPr>
        <p:spPr>
          <a:xfrm>
            <a:off x="251519" y="5445223"/>
            <a:ext cx="8568951" cy="11387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Internet</a:t>
            </a:r>
          </a:p>
          <a:p>
            <a:pPr marL="1028700" marR="0" lvl="1" indent="-571500" algn="l" rtl="0">
              <a:spcBef>
                <a:spcPts val="0"/>
              </a:spcBef>
              <a:buClr>
                <a:srgbClr val="172C4B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 baseline="0">
                <a:solidFill>
                  <a:srgbClr val="172C4B"/>
                </a:solidFill>
                <a:latin typeface="Cambria"/>
                <a:ea typeface="Cambria"/>
                <a:cs typeface="Cambria"/>
                <a:sym typeface="Cambria"/>
              </a:rPr>
              <a:t>The internet is FULL of cartoons, editorials, YouTube videos and articles which use satire. You just have to look out for it…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/>
        </p:nvSpPr>
        <p:spPr>
          <a:xfrm>
            <a:off x="755575" y="2132856"/>
            <a:ext cx="7848871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Got it?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ctrTitle"/>
          </p:nvPr>
        </p:nvSpPr>
        <p:spPr>
          <a:xfrm>
            <a:off x="683568" y="18864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Garamond"/>
              <a:buNone/>
            </a:pPr>
            <a:r>
              <a:rPr lang="en-US" sz="6000" b="0" i="0" u="none" strike="noStrike" cap="none" baseline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Women in Fairy Tales</a:t>
            </a:r>
          </a:p>
        </p:txBody>
      </p:sp>
      <p:sp>
        <p:nvSpPr>
          <p:cNvPr id="117" name="Shape 117"/>
          <p:cNvSpPr/>
          <p:nvPr/>
        </p:nvSpPr>
        <p:spPr>
          <a:xfrm>
            <a:off x="2195735" y="2924943"/>
            <a:ext cx="4968551" cy="1152128"/>
          </a:xfrm>
          <a:prstGeom prst="wedgeRoundRectCallout">
            <a:avLst>
              <a:gd name="adj1" fmla="val -50279"/>
              <a:gd name="adj2" fmla="val 85039"/>
              <a:gd name="adj3" fmla="val 16667"/>
            </a:avLst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1979711" y="2996951"/>
            <a:ext cx="5328591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 baseline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(How are women presented in fairy tales?)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683568" y="18864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585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Women in Fairy Tales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539552" y="2132856"/>
            <a:ext cx="4104456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800" b="0" i="0" u="none" strike="noStrike" cap="none" baseline="0">
                <a:solidFill>
                  <a:srgbClr val="172C4B"/>
                </a:solidFill>
                <a:latin typeface="Comic Sans MS"/>
                <a:ea typeface="Comic Sans MS"/>
                <a:cs typeface="Comic Sans MS"/>
                <a:sym typeface="Comic Sans MS"/>
              </a:rPr>
              <a:t>Cinderella?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683568" y="18864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585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Women in Fairy Tales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539552" y="2132856"/>
            <a:ext cx="4104456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800" b="0" i="0" u="none" strike="noStrike" cap="none" baseline="0">
                <a:solidFill>
                  <a:srgbClr val="172C4B"/>
                </a:solidFill>
                <a:latin typeface="Comic Sans MS"/>
                <a:ea typeface="Comic Sans MS"/>
                <a:cs typeface="Comic Sans MS"/>
                <a:sym typeface="Comic Sans MS"/>
              </a:rPr>
              <a:t>Cinderella?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4572000" y="2852935"/>
            <a:ext cx="4104456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800" b="0" i="0" u="none" strike="noStrike" cap="none" baseline="0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Sleeping Beauty?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683568" y="18864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585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Women in Fairy Tales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539552" y="2132856"/>
            <a:ext cx="4104456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800" b="0" i="0" u="none" strike="noStrike" cap="none" baseline="0">
                <a:solidFill>
                  <a:srgbClr val="172C4B"/>
                </a:solidFill>
                <a:latin typeface="Comic Sans MS"/>
                <a:ea typeface="Comic Sans MS"/>
                <a:cs typeface="Comic Sans MS"/>
                <a:sym typeface="Comic Sans MS"/>
              </a:rPr>
              <a:t>Cinderella?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4572000" y="2852935"/>
            <a:ext cx="4104456" cy="15696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800" b="0" i="0" u="none" strike="noStrike" cap="none" baseline="0">
                <a:solidFill>
                  <a:srgbClr val="8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Sleeping Beauty?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971600" y="4653135"/>
            <a:ext cx="4104456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800" b="0" i="0" u="none" strike="noStrike" cap="none" baseline="0">
                <a:solidFill>
                  <a:srgbClr val="31440F"/>
                </a:solidFill>
                <a:latin typeface="Comic Sans MS"/>
                <a:ea typeface="Comic Sans MS"/>
                <a:cs typeface="Comic Sans MS"/>
                <a:sym typeface="Comic Sans MS"/>
              </a:rPr>
              <a:t>Rapunzel?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924744" y="1772816"/>
            <a:ext cx="7535687" cy="45693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Damsels in distress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7F7F7F"/>
              </a:buClr>
              <a:buFont typeface="Arial"/>
              <a:buNone/>
            </a:pPr>
            <a:endParaRPr sz="2400" b="0" i="0" u="none" strike="noStrike" cap="none" baseline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 need of a rescuer – usually a prince</a:t>
            </a:r>
          </a:p>
          <a:p>
            <a:pPr marL="342900" marR="0" lvl="0" indent="-342900" algn="l" rtl="0">
              <a:spcBef>
                <a:spcPts val="480"/>
              </a:spcBef>
              <a:buClr>
                <a:srgbClr val="7F7F7F"/>
              </a:buClr>
              <a:buFont typeface="Arial"/>
              <a:buNone/>
            </a:pPr>
            <a:endParaRPr sz="2400" b="0" i="0" u="none" strike="noStrike" cap="none" baseline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Helpless</a:t>
            </a:r>
          </a:p>
          <a:p>
            <a:pPr marL="342900" marR="0" lvl="0" indent="-190500" algn="l" rtl="0">
              <a:spcBef>
                <a:spcPts val="480"/>
              </a:spcBef>
              <a:buClr>
                <a:srgbClr val="7F7F7F"/>
              </a:buClr>
              <a:buFont typeface="Arial"/>
              <a:buNone/>
            </a:pPr>
            <a:endParaRPr sz="2400" b="0" i="0" u="none" strike="noStrike" cap="none" baseline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Dependent on the men around them, or on a magical element (fairy, witch etc) </a:t>
            </a:r>
          </a:p>
          <a:p>
            <a:pPr marL="342900" marR="0" lvl="0" indent="-190500" algn="l" rtl="0">
              <a:spcBef>
                <a:spcPts val="480"/>
              </a:spcBef>
              <a:buClr>
                <a:srgbClr val="7F7F7F"/>
              </a:buClr>
              <a:buFont typeface="Arial"/>
              <a:buNone/>
            </a:pPr>
            <a:endParaRPr sz="2400" b="0" i="0" u="none" strike="noStrike" cap="none" baseline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buClr>
                <a:srgbClr val="7F7F7F"/>
              </a:buClr>
              <a:buFont typeface="Arial"/>
              <a:buNone/>
            </a:pPr>
            <a:endParaRPr sz="2400" b="0" i="0" u="none" strike="noStrike" cap="none" baseline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683568" y="18864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aramond"/>
              <a:buNone/>
            </a:pPr>
            <a:r>
              <a:rPr lang="en-US" sz="6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Women in Fairy Tales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1926</Words>
  <Application>Microsoft Macintosh PowerPoint</Application>
  <PresentationFormat>On-screen Show (4:3)</PresentationFormat>
  <Paragraphs>216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Executive</vt:lpstr>
      <vt:lpstr>PowerPoint Presentation</vt:lpstr>
      <vt:lpstr>Fairy tales</vt:lpstr>
      <vt:lpstr>PowerPoint Presentation</vt:lpstr>
      <vt:lpstr>PowerPoint Presentation</vt:lpstr>
      <vt:lpstr>Women in Fairy Tales</vt:lpstr>
      <vt:lpstr>PowerPoint Presentation</vt:lpstr>
      <vt:lpstr>PowerPoint Presentation</vt:lpstr>
      <vt:lpstr>PowerPoint Presentation</vt:lpstr>
      <vt:lpstr>PowerPoint Presentation</vt:lpstr>
      <vt:lpstr>Watch this movie clip and see how the female is presented in this fairy tale…</vt:lpstr>
      <vt:lpstr>Watch video clip</vt:lpstr>
      <vt:lpstr>PowerPoint Presentation</vt:lpstr>
      <vt:lpstr>PowerPoint Presentation</vt:lpstr>
      <vt:lpstr>PowerPoint Presentation</vt:lpstr>
      <vt:lpstr>Why this reversal?</vt:lpstr>
      <vt:lpstr>Why this reversal?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 identifying the humor is not enough. </vt:lpstr>
      <vt:lpstr>But identifying the humor is not enough. </vt:lpstr>
      <vt:lpstr>But identifying the humor is not enough.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Angela Greenlaw</cp:lastModifiedBy>
  <cp:revision>1</cp:revision>
  <dcterms:modified xsi:type="dcterms:W3CDTF">2014-12-02T01:57:51Z</dcterms:modified>
</cp:coreProperties>
</file>